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4"/>
  </p:sldMasterIdLst>
  <p:handoutMasterIdLst>
    <p:handoutMasterId r:id="rId23"/>
  </p:handoutMasterIdLst>
  <p:sldIdLst>
    <p:sldId id="256" r:id="rId5"/>
    <p:sldId id="310" r:id="rId6"/>
    <p:sldId id="269" r:id="rId7"/>
    <p:sldId id="333" r:id="rId8"/>
    <p:sldId id="304" r:id="rId9"/>
    <p:sldId id="308" r:id="rId10"/>
    <p:sldId id="268" r:id="rId11"/>
    <p:sldId id="271" r:id="rId12"/>
    <p:sldId id="336" r:id="rId13"/>
    <p:sldId id="276" r:id="rId14"/>
    <p:sldId id="260" r:id="rId15"/>
    <p:sldId id="257" r:id="rId16"/>
    <p:sldId id="307" r:id="rId17"/>
    <p:sldId id="335" r:id="rId18"/>
    <p:sldId id="262" r:id="rId19"/>
    <p:sldId id="337" r:id="rId20"/>
    <p:sldId id="334" r:id="rId21"/>
    <p:sldId id="26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229C2-970F-4372-8ECD-8337A44D69AC}" v="241" dt="2021-05-12T18:42:28.835"/>
    <p1510:client id="{86051435-4F6E-4BBE-81AE-9F68C9EFCA22}" v="270" dt="2021-05-12T18:24:29.812"/>
    <p1510:client id="{FC12044D-937B-4C06-927C-5180D088521F}" v="6" dt="2020-06-04T17:01:13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36" d="100"/>
          <a:sy n="3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920958-265B-4D16-9F86-FD63C0470C6B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FFCCC8-36BA-48EE-A17C-AADD32012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0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B163E-E2BC-4F33-82A5-ECBD439F0FA7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8F3F2-4AA2-49F8-B21D-38F95DCDEF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0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D15EE-CD69-45D4-B166-F6BF47086DCD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8B3A3-720D-42F6-820E-D7FE45FCB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08421-D13E-4AEE-BF49-D12F597CE926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A620C-1C07-4EAA-9062-1638CB004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3A7C-B27A-41FE-9050-4326E5EDE0B4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9569-4EED-470E-8BCC-B4BFA3819B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B861-2260-4E37-BCBB-9A80A35BB51C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0FBCE-BFFE-4BBB-AA1E-22BD06E3B4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A02D-819F-4D1E-9501-2380EC8D7CD5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92F54-1416-4C2F-80EE-1966B56D5A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C61F6-DDB3-4556-850D-24B4043E562D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00BA-AC24-49D4-8DF5-A5609DC930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FB348-DD81-41E8-8886-FBB97C9FE614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46097-9776-4551-A000-71AEC0578B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1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EF5A0-D9A6-469D-B4DE-04C12248C3F3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64EE5-3D9D-4E7C-9C70-583BD1BAC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61389-2946-4E69-94C3-706514C31AF2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9A696-C9D8-4A90-B265-D65D2009E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20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08567-7E97-411C-82C6-91D0E2354C10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205E4-23D0-4CE4-BB15-02C3D8986D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F49C4-36F0-4C69-811C-01F6F6A6756F}" type="datetimeFigureOut">
              <a:rPr lang="en-US" smtClean="0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91A08A-390C-45E7-9729-39BC365D93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1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1.nbed.nb.ca/sites/ASD-W/transportation/Pages/default.aspx" TargetMode="External"/><Relationship Id="rId2" Type="http://schemas.openxmlformats.org/officeDocument/2006/relationships/hyperlink" Target="https://secure1.nbed.nb.ca/sites/ASD-W/FrederictonHigh/Pages/default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Welcome Grade 8’s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buFont typeface="Arial" charset="0"/>
              <a:buNone/>
              <a:defRPr/>
            </a:pPr>
            <a:r>
              <a:rPr lang="en-US" sz="3600" dirty="0"/>
              <a:t>Grade 8 Orientation </a:t>
            </a:r>
          </a:p>
          <a:p>
            <a:pPr eaLnBrk="1" fontAlgn="auto" hangingPunct="1">
              <a:buFont typeface="Arial" charset="0"/>
              <a:buNone/>
              <a:defRPr/>
            </a:pPr>
            <a:r>
              <a:rPr lang="en-US" sz="3600" dirty="0"/>
              <a:t>June 2021</a:t>
            </a:r>
            <a:endParaRPr lang="en-US" sz="3600" dirty="0">
              <a:cs typeface="Calibri"/>
            </a:endParaRPr>
          </a:p>
          <a:p>
            <a:pPr eaLnBrk="1" fontAlgn="auto" hangingPunct="1"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148" name="Picture 4" descr="fh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0351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FHS Guidance </a:t>
            </a:r>
            <a:r>
              <a:rPr lang="en-US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Counsellors</a:t>
            </a:r>
            <a:endParaRPr lang="en-CA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charset="0"/>
              <a:buChar char="•"/>
              <a:defRPr/>
            </a:pPr>
            <a:r>
              <a:rPr lang="en-US" dirty="0">
                <a:ea typeface="+mn-lt"/>
                <a:cs typeface="+mn-lt"/>
              </a:rPr>
              <a:t>Mr. Cook            (Last Names A-Co) 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Hamilton   (Last Names Cr-Hi)</a:t>
            </a:r>
            <a:endParaRPr lang="en-US" dirty="0"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Mr. Dionne        (Last Names Ho-Mc)</a:t>
            </a:r>
            <a:endParaRPr lang="en-US" dirty="0">
              <a:cs typeface="Calibri" panose="020F0502020204030204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Maxwell    (Last Names Me-Sc)</a:t>
            </a:r>
            <a:endParaRPr lang="en-US" dirty="0">
              <a:cs typeface="Calibri" panose="020F0502020204030204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Langille     (Last Names Se-Z)</a:t>
            </a:r>
            <a:endParaRPr lang="en-US" dirty="0">
              <a:cs typeface="Calibri"/>
            </a:endParaRPr>
          </a:p>
          <a:p>
            <a:pPr marL="0" indent="0">
              <a:buNone/>
              <a:defRPr/>
            </a:pPr>
            <a:endParaRPr lang="en-US" sz="24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77" y="1895776"/>
            <a:ext cx="210400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48" y="4404519"/>
            <a:ext cx="3124200" cy="18589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9 COURSES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181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US" sz="2600" b="1" u="sng" dirty="0">
                <a:solidFill>
                  <a:schemeClr val="accent4"/>
                </a:solidFill>
              </a:rPr>
              <a:t>Semester Courses</a:t>
            </a:r>
            <a:endParaRPr lang="en-US"/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Math 9A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Math 9B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>
              <a:buNone/>
              <a:defRPr/>
            </a:pPr>
            <a:r>
              <a:rPr lang="en-US" sz="2600" dirty="0">
                <a:cs typeface="Calibri"/>
              </a:rPr>
              <a:t>English 9A</a:t>
            </a:r>
            <a:endParaRPr lang="en-US" sz="2600" dirty="0">
              <a:solidFill>
                <a:schemeClr val="accent4"/>
              </a:solidFill>
            </a:endParaRPr>
          </a:p>
          <a:p>
            <a:pPr marL="228600" lvl="1" indent="0">
              <a:buNone/>
              <a:defRPr/>
            </a:pPr>
            <a:r>
              <a:rPr lang="en-US" sz="2600" dirty="0"/>
              <a:t>English 9B</a:t>
            </a:r>
            <a:endParaRPr lang="en-US" sz="2600" dirty="0">
              <a:cs typeface="Calibri"/>
            </a:endParaRP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Science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Social Studies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French (PIF9 or FILA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  <a:r>
              <a:rPr lang="en-US" sz="2600" dirty="0"/>
              <a:t>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Broad Based Technology 9 (BBT)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Health and Phys. Ed. 9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US" sz="2600" b="1" u="sng" dirty="0">
                <a:solidFill>
                  <a:schemeClr val="accent4"/>
                </a:solidFill>
              </a:rPr>
              <a:t>Half Semester Courses (45 hours of each)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Music 9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Visual Arts 9			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  <a:r>
              <a:rPr lang="en-US" sz="2600" dirty="0"/>
              <a:t>FI students take these in French</a:t>
            </a:r>
          </a:p>
        </p:txBody>
      </p:sp>
      <p:pic>
        <p:nvPicPr>
          <p:cNvPr id="21508" name="Picture 4" descr="fh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86580"/>
            <a:ext cx="1371600" cy="18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50341"/>
            <a:ext cx="2428076" cy="2414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</a:rPr>
              <a:t>FHS Bell Schedule for 2021/2022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8003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MORNING</a:t>
            </a:r>
          </a:p>
          <a:p>
            <a:r>
              <a:rPr lang="en-US" sz="3600" b="1" dirty="0"/>
              <a:t>Period 1</a:t>
            </a:r>
          </a:p>
          <a:p>
            <a:r>
              <a:rPr lang="en-US" sz="3600" b="1" dirty="0"/>
              <a:t>Period 2</a:t>
            </a:r>
          </a:p>
          <a:p>
            <a:r>
              <a:rPr lang="en-US" sz="3600" b="1" dirty="0"/>
              <a:t>Period 3</a:t>
            </a:r>
          </a:p>
          <a:p>
            <a:r>
              <a:rPr lang="en-US" sz="3600" b="1" dirty="0"/>
              <a:t>Lunch</a:t>
            </a:r>
            <a:endParaRPr lang="en-US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14850" y="1825625"/>
            <a:ext cx="333375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 b="1" u="sng" dirty="0"/>
              <a:t>AFTERNOON</a:t>
            </a:r>
          </a:p>
          <a:p>
            <a:r>
              <a:rPr lang="en-US" sz="3600" b="1" dirty="0"/>
              <a:t>Period 4</a:t>
            </a:r>
          </a:p>
          <a:p>
            <a:r>
              <a:rPr lang="en-US" sz="3600" b="1" dirty="0"/>
              <a:t>Period 5</a:t>
            </a:r>
          </a:p>
          <a:p>
            <a:r>
              <a:rPr lang="en-US" sz="3600" b="1" dirty="0"/>
              <a:t>Dismissal </a:t>
            </a:r>
            <a:endParaRPr lang="en-US" sz="3600" b="1" dirty="0"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SAMPLE Student schedule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79399" y="866775"/>
            <a:ext cx="8712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Student Name: ____________</a:t>
            </a:r>
          </a:p>
          <a:p>
            <a:endParaRPr lang="en-US" altLang="en-US" dirty="0"/>
          </a:p>
        </p:txBody>
      </p:sp>
      <p:pic>
        <p:nvPicPr>
          <p:cNvPr id="6" name="Picture 6" descr="Table, timeline&#10;&#10;Description automatically generated">
            <a:extLst>
              <a:ext uri="{FF2B5EF4-FFF2-40B4-BE49-F238E27FC236}">
                <a16:creationId xmlns:a16="http://schemas.microsoft.com/office/drawing/2014/main" id="{98E44854-0E7F-4DBC-A345-563E44809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75" y="1353028"/>
            <a:ext cx="8835604" cy="49946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3451-A6C0-4B2E-B501-7D956F9A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"/>
            <a:ext cx="7677150" cy="1325563"/>
          </a:xfrm>
        </p:spPr>
        <p:txBody>
          <a:bodyPr/>
          <a:lstStyle/>
          <a:p>
            <a:pPr algn="ctr"/>
            <a:r>
              <a:rPr lang="en-US" b="1" dirty="0"/>
              <a:t>Specifics of Bell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CDFB-CB70-49D6-9448-6354C60F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bell schedule (start time, lunch time, dismissal time, etc.) is dependent on bussing.  Bussing is dependent on Covid guidelines that are in place in September.  </a:t>
            </a:r>
          </a:p>
          <a:p>
            <a:r>
              <a:rPr lang="en-US" dirty="0"/>
              <a:t>Once confirmed, this information will be posted to the FHS website </a:t>
            </a:r>
            <a:r>
              <a:rPr lang="en-US" dirty="0">
                <a:hlinkClick r:id="rId2"/>
              </a:rPr>
              <a:t>https://secure1.nbed.nb.ca/sites/ASD-W/FrederictonHigh/Pages/default.aspx</a:t>
            </a:r>
            <a:endParaRPr lang="en-US" dirty="0"/>
          </a:p>
          <a:p>
            <a:r>
              <a:rPr lang="en-US" dirty="0"/>
              <a:t>Unsure of your Child’s Bussing information?  Information will be posted on the ASD-W site later in the summer </a:t>
            </a:r>
            <a:r>
              <a:rPr lang="en-US" dirty="0">
                <a:hlinkClick r:id="rId3"/>
              </a:rPr>
              <a:t>https://secure1.nbed.nb.ca/sites/ASD-W/transportation/Pages/default.aspx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4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defRPr/>
            </a:pPr>
            <a:r>
              <a:rPr lang="en-US" u="sng" dirty="0">
                <a:solidFill>
                  <a:srgbClr val="FFC000"/>
                </a:solidFill>
              </a:rPr>
              <a:t>School Start</a:t>
            </a:r>
            <a:r>
              <a:rPr lang="en-US" sz="1600" b="1" dirty="0">
                <a:solidFill>
                  <a:srgbClr val="FFC000"/>
                </a:solidFill>
              </a:rPr>
              <a:t>:  </a:t>
            </a:r>
            <a:br>
              <a:rPr lang="en-US" sz="2400" b="1" cap="none" spc="30" dirty="0">
                <a:solidFill>
                  <a:srgbClr val="FFC000"/>
                </a:solidFill>
                <a:ea typeface="+mn-ea"/>
                <a:cs typeface="+mn-cs"/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314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4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sz="3800" dirty="0"/>
              <a:t>Watch for date for Grade 9s only (again, be checking the FHS website &amp; ASD-W website)</a:t>
            </a:r>
          </a:p>
          <a:p>
            <a:pPr eaLnBrk="1" fontAlgn="auto" hangingPunct="1">
              <a:defRPr/>
            </a:pPr>
            <a:r>
              <a:rPr lang="en-US" sz="3800" dirty="0"/>
              <a:t>Homeroom teachers will give you your schedule, locker assignment, go over school policies.</a:t>
            </a:r>
          </a:p>
          <a:p>
            <a:pPr eaLnBrk="1" fontAlgn="auto" hangingPunct="1">
              <a:defRPr/>
            </a:pPr>
            <a:r>
              <a:rPr lang="en-US" sz="3800" dirty="0"/>
              <a:t>You will meet your Semester 1 teachers and get course outlines and supply lists </a:t>
            </a:r>
          </a:p>
          <a:p>
            <a:pPr eaLnBrk="1" fontAlgn="auto" hangingPunct="1">
              <a:defRPr/>
            </a:pPr>
            <a:r>
              <a:rPr lang="en-US" sz="3800" dirty="0"/>
              <a:t>This is a fun day of Orientation/Tours/Presentations/</a:t>
            </a:r>
          </a:p>
          <a:p>
            <a:pPr marL="0" indent="0" eaLnBrk="1" fontAlgn="auto" hangingPunct="1">
              <a:buNone/>
              <a:defRPr/>
            </a:pPr>
            <a:r>
              <a:rPr lang="en-US" sz="3800" dirty="0"/>
              <a:t>  Activities</a:t>
            </a:r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sz="3800" dirty="0"/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sz="3800" dirty="0"/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5DDC-8DC6-4ED2-8F12-0939C46B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36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Where Do I Go When I Get to FHS The First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09B4-2BF0-4D14-B22C-1C1A9679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9799"/>
            <a:ext cx="7886700" cy="3967163"/>
          </a:xfrm>
        </p:spPr>
        <p:txBody>
          <a:bodyPr>
            <a:normAutofit/>
          </a:bodyPr>
          <a:lstStyle/>
          <a:p>
            <a:r>
              <a:rPr lang="en-US" sz="3600" dirty="0"/>
              <a:t>Traditionally (again, subject to change due to Provincial Covid Regulations) students will meet in the </a:t>
            </a:r>
            <a:r>
              <a:rPr lang="en-US" sz="3600" b="1" dirty="0">
                <a:solidFill>
                  <a:srgbClr val="FFC000"/>
                </a:solidFill>
              </a:rPr>
              <a:t>main gym </a:t>
            </a:r>
            <a:r>
              <a:rPr lang="en-US" sz="3600" dirty="0"/>
              <a:t>and be given instructions from there.  </a:t>
            </a:r>
          </a:p>
          <a:p>
            <a:r>
              <a:rPr lang="en-US" sz="3600" dirty="0"/>
              <a:t>Don’t worry!!  There will be lots of staff and signage with directions</a:t>
            </a:r>
          </a:p>
        </p:txBody>
      </p:sp>
    </p:spTree>
    <p:extLst>
      <p:ext uri="{BB962C8B-B14F-4D97-AF65-F5344CB8AC3E}">
        <p14:creationId xmlns:p14="http://schemas.microsoft.com/office/powerpoint/2010/main" val="415354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23DF-8746-401C-A69C-7C97F2FC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2" y="212515"/>
            <a:ext cx="7886700" cy="108288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cs typeface="Calibri Light"/>
              </a:rPr>
              <a:t>What Do I Bring My First Day?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F821-47AD-443B-A323-B8ADEAF5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8" y="1295400"/>
            <a:ext cx="7886700" cy="519747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One or Two binders with loose leaf and dividers</a:t>
            </a:r>
          </a:p>
          <a:p>
            <a:r>
              <a:rPr lang="en-US" dirty="0">
                <a:cs typeface="Calibri"/>
              </a:rPr>
              <a:t>Pencils</a:t>
            </a:r>
          </a:p>
          <a:p>
            <a:r>
              <a:rPr lang="en-US" dirty="0">
                <a:cs typeface="Calibri"/>
              </a:rPr>
              <a:t>Eraser</a:t>
            </a:r>
          </a:p>
          <a:p>
            <a:r>
              <a:rPr lang="en-US" dirty="0">
                <a:cs typeface="Calibri"/>
              </a:rPr>
              <a:t>Pens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Each subject teacher will tell you what they would like you to have for supplies on your first day of class with them.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We recommend getting yourself an agenda to keep you organized from the start.  Organization is key for success!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You will be assigned a locker and lock on your first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6541B-4C97-44B3-911F-47AD169A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29" y="1905000"/>
            <a:ext cx="337724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SEE </a:t>
            </a:r>
            <a:r>
              <a:rPr lang="en-US" dirty="0">
                <a:solidFill>
                  <a:schemeClr val="accent4"/>
                </a:solidFill>
              </a:rPr>
              <a:t>YOU</a:t>
            </a:r>
            <a:r>
              <a:rPr lang="en-US" dirty="0"/>
              <a:t> in SEPTEMBER!</a:t>
            </a:r>
            <a:endParaRPr lang="en-CA" dirty="0"/>
          </a:p>
        </p:txBody>
      </p:sp>
      <p:pic>
        <p:nvPicPr>
          <p:cNvPr id="4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1148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254" y="206991"/>
            <a:ext cx="7772400" cy="1295400"/>
          </a:xfrm>
        </p:spPr>
        <p:txBody>
          <a:bodyPr>
            <a:normAutofit/>
          </a:bodyPr>
          <a:lstStyle/>
          <a:p>
            <a:r>
              <a:rPr lang="en-CA" sz="6600" dirty="0">
                <a:solidFill>
                  <a:schemeClr val="accent4"/>
                </a:solidFill>
                <a:latin typeface="Berlin Sans FB" panose="020E0602020502020306" pitchFamily="34" charset="0"/>
              </a:rPr>
              <a:t>Welcome Grade 8’s!!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6858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Bliss Carman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Devon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George Street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Keswick Ridge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Keswick Valley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76400"/>
            <a:ext cx="4648200" cy="2862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191000"/>
            <a:ext cx="5410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16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You are About to Become </a:t>
            </a:r>
            <a:b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BLACK KATS!!!!</a:t>
            </a:r>
            <a:endParaRPr lang="en-CA" dirty="0">
              <a:solidFill>
                <a:schemeClr val="accent4"/>
              </a:solidFill>
              <a:latin typeface="Castellar" panose="020A0402060406010301" pitchFamily="18" charset="0"/>
            </a:endParaRPr>
          </a:p>
        </p:txBody>
      </p:sp>
      <p:pic>
        <p:nvPicPr>
          <p:cNvPr id="12291" name="Picture 3" descr="home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133600"/>
            <a:ext cx="4648200" cy="436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FHS School Song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We are the students of Fredericton High, </a:t>
            </a:r>
          </a:p>
          <a:p>
            <a:pPr marL="0" indent="0" algn="ctr">
              <a:buNone/>
            </a:pPr>
            <a:r>
              <a:rPr lang="en-US" dirty="0"/>
              <a:t>Onward we go to our goal. </a:t>
            </a:r>
          </a:p>
          <a:p>
            <a:pPr marL="0" indent="0" algn="ctr">
              <a:buNone/>
            </a:pPr>
            <a:r>
              <a:rPr lang="en-US" dirty="0"/>
              <a:t>We go and never falter, our aim is for the sky, </a:t>
            </a:r>
          </a:p>
          <a:p>
            <a:pPr marL="0" indent="0" algn="ctr">
              <a:buNone/>
            </a:pPr>
            <a:r>
              <a:rPr lang="en-US" dirty="0"/>
              <a:t>We fight with our heart and our soul. </a:t>
            </a:r>
          </a:p>
          <a:p>
            <a:pPr marL="0" indent="0" algn="ctr">
              <a:buNone/>
            </a:pPr>
            <a:r>
              <a:rPr lang="en-US" dirty="0"/>
              <a:t>So let’s give a cheer for the school we hold so dear, And when we cheer we hope for victory-VICTORY!! Even if we lose a cup, our spirit’s always up, </a:t>
            </a:r>
          </a:p>
          <a:p>
            <a:pPr marL="0" indent="0" algn="ctr">
              <a:buNone/>
            </a:pPr>
            <a:r>
              <a:rPr lang="en-US" dirty="0"/>
              <a:t>We are the students of Fredericton High.</a:t>
            </a:r>
          </a:p>
        </p:txBody>
      </p:sp>
    </p:spTree>
    <p:extLst>
      <p:ext uri="{BB962C8B-B14F-4D97-AF65-F5344CB8AC3E}">
        <p14:creationId xmlns:p14="http://schemas.microsoft.com/office/powerpoint/2010/main" val="132256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409467"/>
            <a:ext cx="318135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FFC000"/>
                </a:solidFill>
              </a:rPr>
              <a:t>FHS School Cheer</a:t>
            </a:r>
            <a:endParaRPr lang="en-CA" sz="3200" b="1" u="sng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52400"/>
            <a:ext cx="6400800" cy="6553199"/>
          </a:xfrm>
        </p:spPr>
        <p:txBody>
          <a:bodyPr>
            <a:normAutofit fontScale="47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A-DA-BOO-BAH-BOO-BAH-BOO!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A-DA-ZIB-ZAB-ZIB-ZAB-ZOO!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F-H-S… F-H-S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ROO-ROO-ROO!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ZIB-ZAB-ZIBBITY-ZAW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 HIGH SCHOOL -- RAH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 RAH!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HE-HO-HI-HO-HIS-KO-HUM!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WE ARE WE ARE --- SECOND TO NONE!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BOOM---SIS---BOOM-SA!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 HIGH SCHOOL – RAH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1-2-3-4: FOUR 11S ARE 44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WHO ARE WE FOR?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sz="4200" b="1" dirty="0">
              <a:solidFill>
                <a:schemeClr val="tx1">
                  <a:lumMod val="8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FREDERICTON!!!!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C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172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70425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762000"/>
            <a:ext cx="3409950" cy="1066800"/>
          </a:xfrm>
          <a:prstGeom prst="wedgeEllipseCallout">
            <a:avLst>
              <a:gd name="adj1" fmla="val -75389"/>
              <a:gd name="adj2" fmla="val 106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519855"/>
            <a:ext cx="233172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3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chemeClr val="accent4">
                      <a:alpha val="43000"/>
                    </a:schemeClr>
                  </a:outerShdw>
                </a:effectLst>
              </a:rPr>
              <a:t>Make FHS Your HOME:  Get INVOLVED!!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662237"/>
            <a:ext cx="6858000" cy="1833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C000"/>
                </a:solidFill>
              </a:rPr>
              <a:t>FHS has dozens of CLUBS &amp; ACTIVITIES</a:t>
            </a:r>
          </a:p>
          <a:p>
            <a:pPr>
              <a:defRPr/>
            </a:pPr>
            <a:r>
              <a:rPr lang="en-US" sz="3200" b="1" dirty="0"/>
              <a:t>Opportunities to sign up will be provided in the fall</a:t>
            </a:r>
          </a:p>
          <a:p>
            <a:pPr>
              <a:defRPr/>
            </a:pPr>
            <a:r>
              <a:rPr lang="en-US" sz="3200" b="1" dirty="0"/>
              <a:t>*This is how a lot of students make new friends with common interests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FHS Administration</a:t>
            </a:r>
            <a:endParaRPr lang="en-CA" dirty="0">
              <a:solidFill>
                <a:schemeClr val="accent4"/>
              </a:solidFill>
              <a:latin typeface="Castellar" panose="020A0402060406010301" pitchFamily="18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idx="1"/>
          </p:nvPr>
        </p:nvSpPr>
        <p:spPr>
          <a:xfrm>
            <a:off x="457200" y="1825625"/>
            <a:ext cx="8058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defRPr/>
            </a:pPr>
            <a:r>
              <a:rPr lang="en-US" sz="3200" dirty="0">
                <a:solidFill>
                  <a:schemeClr val="accent4"/>
                </a:solidFill>
                <a:latin typeface="Baskerville Old Face"/>
              </a:rPr>
              <a:t>Mrs. </a:t>
            </a:r>
            <a:r>
              <a:rPr lang="en-US" sz="3200" dirty="0" err="1">
                <a:solidFill>
                  <a:schemeClr val="accent4"/>
                </a:solidFill>
                <a:latin typeface="Baskerville Old Face"/>
              </a:rPr>
              <a:t>Tomilson</a:t>
            </a:r>
            <a:r>
              <a:rPr lang="en-US" sz="3200" dirty="0">
                <a:solidFill>
                  <a:schemeClr val="accent4"/>
                </a:solidFill>
                <a:latin typeface="Baskerville Old Face"/>
              </a:rPr>
              <a:t> – Principal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Mrs. Hartnett – Vice Principal</a:t>
            </a:r>
            <a:r>
              <a:rPr lang="en-US" dirty="0">
                <a:latin typeface="Baskerville Old Face"/>
              </a:rPr>
              <a:t>   (Last Names A-Co)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TBD              - Vice Principal</a:t>
            </a:r>
            <a:r>
              <a:rPr lang="en-US" dirty="0">
                <a:latin typeface="Baskerville Old Face"/>
              </a:rPr>
              <a:t>    (Last Names Cr-Hi)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Ms. Dymond – Vice Principal  </a:t>
            </a:r>
            <a:r>
              <a:rPr lang="en-US" dirty="0">
                <a:latin typeface="Baskerville Old Face"/>
              </a:rPr>
              <a:t>(Last Names Ho-Mc)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Mrs. Pearson – Vice Principal   </a:t>
            </a:r>
            <a:r>
              <a:rPr lang="en-US" dirty="0">
                <a:latin typeface="Baskerville Old Face"/>
              </a:rPr>
              <a:t>(Last Names Me-Sc)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latin typeface="Baskerville Old Face"/>
              </a:rPr>
              <a:t>Mr. Batt – Vice Principal</a:t>
            </a:r>
            <a:r>
              <a:rPr lang="en-US" dirty="0">
                <a:latin typeface="Baskerville Old Face"/>
              </a:rPr>
              <a:t>            (Last Names Se-Z)</a:t>
            </a:r>
            <a:endParaRPr lang="en-CA" dirty="0">
              <a:latin typeface="Baskerville Old Face"/>
            </a:endParaRPr>
          </a:p>
        </p:txBody>
      </p:sp>
      <p:pic>
        <p:nvPicPr>
          <p:cNvPr id="13316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8006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75467"/>
            <a:ext cx="4343400" cy="32631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FHS ATHLETIC DIRECTOR – </a:t>
            </a:r>
            <a:b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Mr. J. Currie</a:t>
            </a:r>
            <a:endParaRPr lang="en-CA" dirty="0">
              <a:solidFill>
                <a:schemeClr val="accent4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459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63966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810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5A1D-87B3-405C-9485-CDF478E1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38200"/>
            <a:ext cx="4938712" cy="20011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Wondering about early fall sports?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B7EA-6C73-407E-A41A-B88902D66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605712" cy="2895599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/>
              <a:t>Follow the accounts below for up-to-date information regarding tryouts and start dates</a:t>
            </a:r>
          </a:p>
          <a:p>
            <a:endParaRPr lang="en-US" sz="1000" b="1" dirty="0"/>
          </a:p>
          <a:p>
            <a:endParaRPr lang="en-US" dirty="0"/>
          </a:p>
          <a:p>
            <a:r>
              <a:rPr lang="en-US" sz="4000" dirty="0">
                <a:solidFill>
                  <a:srgbClr val="FFC000"/>
                </a:solidFill>
              </a:rPr>
              <a:t>@FHSAthletics72 (Instagram Account)</a:t>
            </a:r>
          </a:p>
          <a:p>
            <a:r>
              <a:rPr lang="en-US" sz="4000" dirty="0">
                <a:solidFill>
                  <a:srgbClr val="FFC000"/>
                </a:solidFill>
              </a:rPr>
              <a:t>@FHSAthletics72 (Twitter Account)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D2EB9-E03E-48FF-84BB-D1F912E8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90" y="874059"/>
            <a:ext cx="2563022" cy="20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8205E77C903C447A86B694CAC066261" ma:contentTypeVersion="9" ma:contentTypeDescription="" ma:contentTypeScope="" ma:versionID="b50b1059bbf6d41e85ef85c5884e74a1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EA4B7A-EE3F-49EA-9365-A7CEE619248B}"/>
</file>

<file path=customXml/itemProps2.xml><?xml version="1.0" encoding="utf-8"?>
<ds:datastoreItem xmlns:ds="http://schemas.openxmlformats.org/officeDocument/2006/customXml" ds:itemID="{213591D5-4554-4EC0-9E73-C728753331BB}"/>
</file>

<file path=customXml/itemProps3.xml><?xml version="1.0" encoding="utf-8"?>
<ds:datastoreItem xmlns:ds="http://schemas.openxmlformats.org/officeDocument/2006/customXml" ds:itemID="{4E6B1C08-B4C6-4B37-A563-BDB2AF660E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12176</TotalTime>
  <Words>766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Baskerville Old Face</vt:lpstr>
      <vt:lpstr>Berlin Sans FB</vt:lpstr>
      <vt:lpstr>Calibri</vt:lpstr>
      <vt:lpstr>Calibri Light</vt:lpstr>
      <vt:lpstr>Castellar</vt:lpstr>
      <vt:lpstr>Wingdings</vt:lpstr>
      <vt:lpstr>Office Theme</vt:lpstr>
      <vt:lpstr>Welcome Grade 8’s</vt:lpstr>
      <vt:lpstr>Welcome Grade 8’s!!</vt:lpstr>
      <vt:lpstr>You are About to Become  BLACK KATS!!!!</vt:lpstr>
      <vt:lpstr>PowerPoint Presentation</vt:lpstr>
      <vt:lpstr>FHS School Cheer</vt:lpstr>
      <vt:lpstr>Make FHS Your HOME:  Get INVOLVED!!</vt:lpstr>
      <vt:lpstr>FHS Administration</vt:lpstr>
      <vt:lpstr>FHS ATHLETIC DIRECTOR –  Mr. J. Currie</vt:lpstr>
      <vt:lpstr>Wondering about early fall sports?</vt:lpstr>
      <vt:lpstr>FHS Guidance Counsellors</vt:lpstr>
      <vt:lpstr>GRADE 9 COURSES</vt:lpstr>
      <vt:lpstr>FHS Bell Schedule for 2021/2022</vt:lpstr>
      <vt:lpstr>SAMPLE Student schedule</vt:lpstr>
      <vt:lpstr>Specifics of Bell Schedule</vt:lpstr>
      <vt:lpstr>School Start:   </vt:lpstr>
      <vt:lpstr>Where Do I Go When I Get to FHS The First Day?</vt:lpstr>
      <vt:lpstr>What Do I Bring My First Day?</vt:lpstr>
      <vt:lpstr>SEE YOU in SEPTEMBER!</vt:lpstr>
    </vt:vector>
  </TitlesOfParts>
  <Company>ED18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Parent Presentation</dc:title>
  <dc:creator>ED18</dc:creator>
  <cp:lastModifiedBy>Maxwell, Suzanne (ASD-W)</cp:lastModifiedBy>
  <cp:revision>167</cp:revision>
  <cp:lastPrinted>2019-04-18T12:04:15Z</cp:lastPrinted>
  <dcterms:created xsi:type="dcterms:W3CDTF">2011-05-16T12:29:01Z</dcterms:created>
  <dcterms:modified xsi:type="dcterms:W3CDTF">2021-06-07T13:03:44Z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0x010100F2A1E1E4D320C749A22EC3F91FD053D60038205E77C903C447A86B694CAC066261</vt:lpwstr>
  </property>
</Properties>
</file>